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4" r:id="rId5"/>
    <p:sldId id="257" r:id="rId6"/>
    <p:sldId id="282" r:id="rId7"/>
    <p:sldId id="283" r:id="rId8"/>
    <p:sldId id="277" r:id="rId9"/>
    <p:sldId id="284" r:id="rId10"/>
    <p:sldId id="285" r:id="rId11"/>
    <p:sldId id="286" r:id="rId12"/>
    <p:sldId id="260" r:id="rId13"/>
    <p:sldId id="287" r:id="rId14"/>
    <p:sldId id="288" r:id="rId15"/>
    <p:sldId id="289" r:id="rId16"/>
    <p:sldId id="291" r:id="rId17"/>
    <p:sldId id="262" r:id="rId18"/>
    <p:sldId id="278" r:id="rId19"/>
    <p:sldId id="290" r:id="rId20"/>
    <p:sldId id="295" r:id="rId21"/>
    <p:sldId id="265" r:id="rId22"/>
    <p:sldId id="279" r:id="rId23"/>
    <p:sldId id="280" r:id="rId24"/>
    <p:sldId id="266" r:id="rId25"/>
    <p:sldId id="29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76E0-0782-49B7-8F95-5234A9A8FC3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82A5-F17C-4A10-B895-B3D00973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9283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SHREC’17</a:t>
            </a:r>
            <a:r>
              <a:rPr lang="it-IT" dirty="0" smtClean="0"/>
              <a:t> </a:t>
            </a:r>
            <a:r>
              <a:rPr lang="it-IT" dirty="0" err="1" smtClean="0"/>
              <a:t>Track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/>
              <a:t>Deformable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</a:t>
            </a:r>
            <a:r>
              <a:rPr lang="it-IT" dirty="0" err="1" smtClean="0"/>
              <a:t>Retrieval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with </a:t>
            </a:r>
            <a:r>
              <a:rPr lang="it-IT" dirty="0" err="1" smtClean="0"/>
              <a:t>Missing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3548608"/>
            <a:ext cx="8926658" cy="1752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Organizers: </a:t>
            </a:r>
          </a:p>
          <a:p>
            <a:r>
              <a:rPr lang="en-US" sz="2700" u="sng" dirty="0" smtClean="0">
                <a:solidFill>
                  <a:schemeClr val="tx1"/>
                </a:solidFill>
              </a:rPr>
              <a:t>Emanuele </a:t>
            </a:r>
            <a:r>
              <a:rPr lang="en-US" sz="2700" u="sng" dirty="0" err="1" smtClean="0">
                <a:solidFill>
                  <a:schemeClr val="tx1"/>
                </a:solidFill>
              </a:rPr>
              <a:t>Rodolà</a:t>
            </a:r>
            <a:r>
              <a:rPr lang="en-US" sz="2700" dirty="0" smtClean="0">
                <a:solidFill>
                  <a:schemeClr val="tx1"/>
                </a:solidFill>
              </a:rPr>
              <a:t>, Or Litany, Michael Bronstein, Alex Bronstein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www.hpc-ch.org/wp-content/uploads/2013/01/US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39"/>
            <a:ext cx="1751308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ris.cnrs.fr/eg3dor2017/myimages/3DOR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956"/>
            <a:ext cx="1581842" cy="15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rm.tau-trust.co.uk/sites/default/files/074438-tata-partners-with-tel-aviv-university-to-fund-leading-edge.3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64" y="46956"/>
            <a:ext cx="2059464" cy="10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r.eew.technion.ac.il/files/2014/04/Techn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23" y="361750"/>
            <a:ext cx="1926090" cy="7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eeklogo.net/wp-content/uploads/2011/08/intel-logo-vecto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49" y="112539"/>
            <a:ext cx="1246894" cy="12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812" y="4653136"/>
            <a:ext cx="5305474" cy="20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noise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2057" y="12482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introduced several </a:t>
            </a:r>
            <a:r>
              <a:rPr lang="en-US" sz="2400" b="1" dirty="0" smtClean="0"/>
              <a:t>simultaneous</a:t>
            </a:r>
            <a:r>
              <a:rPr lang="en-US" sz="2400" dirty="0" smtClean="0"/>
              <a:t> sources </a:t>
            </a:r>
            <a:r>
              <a:rPr lang="en-US" sz="2400" dirty="0" smtClean="0"/>
              <a:t>of noise: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333" y="2080896"/>
            <a:ext cx="4175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in 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Missing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Disconnected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Irregular </a:t>
            </a:r>
            <a:r>
              <a:rPr lang="en-US" sz="2400" dirty="0"/>
              <a:t>tessellation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</a:t>
            </a:r>
            <a:r>
              <a:rPr lang="en-US" sz="2400" dirty="0" smtClean="0"/>
              <a:t>vertices/faces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Position in </a:t>
            </a:r>
            <a:r>
              <a:rPr lang="en-US" sz="2400" dirty="0" smtClean="0"/>
              <a:t>space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Scale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541" y="1726966"/>
            <a:ext cx="1828226" cy="508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33" y="1744802"/>
            <a:ext cx="1999690" cy="50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noise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2057" y="12482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introduced several </a:t>
            </a:r>
            <a:r>
              <a:rPr lang="en-US" sz="2400" b="1" dirty="0" smtClean="0"/>
              <a:t>simultaneous</a:t>
            </a:r>
            <a:r>
              <a:rPr lang="en-US" sz="2400" dirty="0" smtClean="0"/>
              <a:t> sources </a:t>
            </a:r>
            <a:r>
              <a:rPr lang="en-US" sz="2400" dirty="0" smtClean="0"/>
              <a:t>of noise: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333" y="2080896"/>
            <a:ext cx="4175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in 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Missing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Disconnected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Irregular </a:t>
            </a:r>
            <a:r>
              <a:rPr lang="en-US" sz="2400" dirty="0"/>
              <a:t>tessellation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</a:t>
            </a:r>
            <a:r>
              <a:rPr lang="en-US" sz="2400" dirty="0" smtClean="0"/>
              <a:t>vertices/faces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Position in </a:t>
            </a:r>
            <a:r>
              <a:rPr lang="en-US" sz="2400" dirty="0" smtClean="0"/>
              <a:t>space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Topological artifacts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33" y="1744802"/>
            <a:ext cx="1999690" cy="5002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3840"/>
            <a:ext cx="2048906" cy="45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dataset</a:t>
            </a:r>
            <a:endParaRPr lang="it-CH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367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proposed </a:t>
            </a:r>
            <a:r>
              <a:rPr lang="en-US" sz="2400" b="1" dirty="0" smtClean="0"/>
              <a:t>two challenges</a:t>
            </a:r>
            <a:r>
              <a:rPr lang="en-US" sz="2400" dirty="0" smtClean="0"/>
              <a:t>:</a:t>
            </a:r>
            <a:endParaRPr lang="it-C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3248" y="2530887"/>
            <a:ext cx="178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(1) “holes</a:t>
            </a:r>
            <a:r>
              <a:rPr lang="en-US" sz="2400" b="1" dirty="0" smtClean="0"/>
              <a:t>”</a:t>
            </a:r>
            <a:endParaRPr lang="it-CH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75" y="2992552"/>
            <a:ext cx="3290790" cy="284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4735" y="3040828"/>
            <a:ext cx="3246538" cy="277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0250" y="2987061"/>
            <a:ext cx="3194238" cy="27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dataset</a:t>
            </a:r>
            <a:endParaRPr lang="it-CH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367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proposed </a:t>
            </a:r>
            <a:r>
              <a:rPr lang="en-US" sz="2400" b="1" dirty="0" smtClean="0"/>
              <a:t>two challenges</a:t>
            </a:r>
            <a:r>
              <a:rPr lang="en-US" sz="2400" dirty="0" smtClean="0"/>
              <a:t>:</a:t>
            </a:r>
            <a:endParaRPr lang="it-C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3248" y="2530887"/>
            <a:ext cx="178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(2) “range”</a:t>
            </a:r>
            <a:endParaRPr lang="it-CH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75" y="2992552"/>
            <a:ext cx="3290790" cy="284021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6243297">
            <a:off x="3681804" y="4483319"/>
            <a:ext cx="648072" cy="643672"/>
            <a:chOff x="6156176" y="447174"/>
            <a:chExt cx="648072" cy="643672"/>
          </a:xfrm>
          <a:solidFill>
            <a:schemeClr val="bg1">
              <a:lumMod val="75000"/>
            </a:schemeClr>
          </a:solidFill>
        </p:grpSpPr>
        <p:grpSp>
          <p:nvGrpSpPr>
            <p:cNvPr id="17" name="Group 16"/>
            <p:cNvGrpSpPr/>
            <p:nvPr/>
          </p:nvGrpSpPr>
          <p:grpSpPr>
            <a:xfrm>
              <a:off x="6156176" y="447174"/>
              <a:ext cx="648072" cy="643672"/>
              <a:chOff x="6804248" y="2636912"/>
              <a:chExt cx="648072" cy="643672"/>
            </a:xfrm>
            <a:grpFill/>
          </p:grpSpPr>
          <p:sp>
            <p:nvSpPr>
              <p:cNvPr id="15" name="Rounded Rectangle 14"/>
              <p:cNvSpPr/>
              <p:nvPr/>
            </p:nvSpPr>
            <p:spPr>
              <a:xfrm>
                <a:off x="6804248" y="2636912"/>
                <a:ext cx="648072" cy="43204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CH"/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7005786" y="2992552"/>
                <a:ext cx="244996" cy="288032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CH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6227147" y="505721"/>
              <a:ext cx="115044" cy="11504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99423" y="880749"/>
              <a:ext cx="115044" cy="72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48064" y="3897914"/>
            <a:ext cx="2356880" cy="17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dataset</a:t>
            </a:r>
            <a:endParaRPr lang="it-CH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367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proposed </a:t>
            </a:r>
            <a:r>
              <a:rPr lang="en-US" sz="2400" b="1" dirty="0" smtClean="0"/>
              <a:t>two challenges</a:t>
            </a:r>
            <a:r>
              <a:rPr lang="en-US" sz="2400" dirty="0" smtClean="0"/>
              <a:t>:</a:t>
            </a:r>
            <a:endParaRPr lang="it-C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3248" y="2530887"/>
            <a:ext cx="178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(2) “range”</a:t>
            </a:r>
            <a:endParaRPr lang="it-CH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75" y="2992552"/>
            <a:ext cx="3290790" cy="2840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8123" y="3029414"/>
            <a:ext cx="3243150" cy="2775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429000"/>
            <a:ext cx="2938264" cy="25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</a:t>
            </a:r>
            <a:endParaRPr lang="it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17638"/>
            <a:ext cx="2818948" cy="146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560" y="1457971"/>
            <a:ext cx="2312515" cy="1887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620" y="1457971"/>
            <a:ext cx="1980694" cy="2571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89958">
            <a:off x="5192485" y="1314789"/>
            <a:ext cx="1133171" cy="2174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73" y="3316145"/>
            <a:ext cx="1790860" cy="3188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939" y="4069731"/>
            <a:ext cx="1351041" cy="2207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878" y="3498826"/>
            <a:ext cx="3363710" cy="336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4662761"/>
            <a:ext cx="1575464" cy="2073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098" y="4079356"/>
            <a:ext cx="1226415" cy="22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</a:t>
            </a:r>
            <a:endParaRPr lang="it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1723766" cy="2048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05723"/>
            <a:ext cx="2391346" cy="2160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1508" y="1124744"/>
            <a:ext cx="2392389" cy="3342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296" y="1305723"/>
            <a:ext cx="1742967" cy="2376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861048"/>
            <a:ext cx="3117329" cy="26613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285" y="3861048"/>
            <a:ext cx="2424485" cy="2911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467" y="4064110"/>
            <a:ext cx="263136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784696" y="4289452"/>
            <a:ext cx="3179791" cy="2288968"/>
          </a:xfrm>
          <a:prstGeom prst="roundRect">
            <a:avLst/>
          </a:prstGeom>
          <a:solidFill>
            <a:srgbClr val="FF0D0D">
              <a:alpha val="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7" name="Rounded Rectangle 16"/>
          <p:cNvSpPr/>
          <p:nvPr/>
        </p:nvSpPr>
        <p:spPr>
          <a:xfrm>
            <a:off x="4788024" y="2142148"/>
            <a:ext cx="3898776" cy="2063353"/>
          </a:xfrm>
          <a:prstGeom prst="roundRect">
            <a:avLst/>
          </a:prstGeom>
          <a:solidFill>
            <a:srgbClr val="FF0D0D">
              <a:alpha val="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problem</a:t>
            </a:r>
            <a:endParaRPr lang="it-CH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1115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Shapes are divided into </a:t>
            </a:r>
            <a:r>
              <a:rPr lang="en-US" sz="2400" b="1" dirty="0" smtClean="0"/>
              <a:t>8 </a:t>
            </a:r>
            <a:r>
              <a:rPr lang="en-US" sz="2400" b="1" dirty="0" smtClean="0"/>
              <a:t>classes </a:t>
            </a:r>
            <a:r>
              <a:rPr lang="en-US" sz="2400" dirty="0" smtClean="0"/>
              <a:t>(dog, cat, woman, horse, etc.).</a:t>
            </a:r>
            <a:endParaRPr lang="en-US" sz="2400" dirty="0" smtClean="0"/>
          </a:p>
          <a:p>
            <a:r>
              <a:rPr lang="en-US" sz="2400" dirty="0" smtClean="0"/>
              <a:t>Provide a </a:t>
            </a:r>
            <a:r>
              <a:rPr lang="en-US" sz="2400" dirty="0" smtClean="0"/>
              <a:t>dissimilarity </a:t>
            </a:r>
            <a:r>
              <a:rPr lang="en-US" sz="2400" dirty="0" smtClean="0"/>
              <a:t>score between every possible pair.</a:t>
            </a:r>
            <a:endParaRPr lang="it-C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9167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results in </a:t>
            </a:r>
            <a:r>
              <a:rPr lang="en-US" sz="2400" b="1" dirty="0" smtClean="0"/>
              <a:t>1078x1078 + 882x882 </a:t>
            </a:r>
            <a:r>
              <a:rPr lang="en-US" sz="2400" b="1" dirty="0"/>
              <a:t>s</a:t>
            </a:r>
            <a:r>
              <a:rPr lang="en-US" sz="2400" b="1" dirty="0" smtClean="0"/>
              <a:t>imilarity calculations</a:t>
            </a:r>
            <a:r>
              <a:rPr lang="en-US" sz="2400" dirty="0" smtClean="0"/>
              <a:t> </a:t>
            </a:r>
            <a:r>
              <a:rPr lang="en-US" sz="2400" dirty="0" smtClean="0"/>
              <a:t>in total.</a:t>
            </a:r>
            <a:endParaRPr lang="it-CH" sz="2400" dirty="0"/>
          </a:p>
        </p:txBody>
      </p:sp>
      <p:sp>
        <p:nvSpPr>
          <p:cNvPr id="8" name="Right Arrow 7"/>
          <p:cNvSpPr/>
          <p:nvPr/>
        </p:nvSpPr>
        <p:spPr>
          <a:xfrm>
            <a:off x="3351110" y="3316293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066673"/>
            <a:ext cx="1832028" cy="2138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277" y="2206735"/>
            <a:ext cx="2480140" cy="1622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697" y="4291658"/>
            <a:ext cx="1958742" cy="2286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5951" y="4310131"/>
            <a:ext cx="1719562" cy="1917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45" y="2276872"/>
            <a:ext cx="3914775" cy="3371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16323" y="3429000"/>
            <a:ext cx="180020" cy="1800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" name="Rectangle 18"/>
          <p:cNvSpPr/>
          <p:nvPr/>
        </p:nvSpPr>
        <p:spPr>
          <a:xfrm>
            <a:off x="3326855" y="3428482"/>
            <a:ext cx="180020" cy="1800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1" name="Freeform 20"/>
          <p:cNvSpPr/>
          <p:nvPr/>
        </p:nvSpPr>
        <p:spPr>
          <a:xfrm>
            <a:off x="1973179" y="2214075"/>
            <a:ext cx="2935705" cy="1279896"/>
          </a:xfrm>
          <a:custGeom>
            <a:avLst/>
            <a:gdLst>
              <a:gd name="connsiteX0" fmla="*/ 0 w 2935705"/>
              <a:gd name="connsiteY0" fmla="*/ 1279896 h 1279896"/>
              <a:gd name="connsiteX1" fmla="*/ 1540042 w 2935705"/>
              <a:gd name="connsiteY1" fmla="*/ 163365 h 1279896"/>
              <a:gd name="connsiteX2" fmla="*/ 2935705 w 2935705"/>
              <a:gd name="connsiteY2" fmla="*/ 28611 h 12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279896">
                <a:moveTo>
                  <a:pt x="0" y="1279896"/>
                </a:moveTo>
                <a:cubicBezTo>
                  <a:pt x="525379" y="825904"/>
                  <a:pt x="1050758" y="371912"/>
                  <a:pt x="1540042" y="163365"/>
                </a:cubicBezTo>
                <a:cubicBezTo>
                  <a:pt x="2029326" y="-45182"/>
                  <a:pt x="2482515" y="-8286"/>
                  <a:pt x="2935705" y="2861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2" name="Freeform 21"/>
          <p:cNvSpPr/>
          <p:nvPr/>
        </p:nvSpPr>
        <p:spPr>
          <a:xfrm>
            <a:off x="3445844" y="3609474"/>
            <a:ext cx="2338939" cy="1944303"/>
          </a:xfrm>
          <a:custGeom>
            <a:avLst/>
            <a:gdLst>
              <a:gd name="connsiteX0" fmla="*/ 0 w 2338939"/>
              <a:gd name="connsiteY0" fmla="*/ 0 h 1944303"/>
              <a:gd name="connsiteX1" fmla="*/ 1289785 w 2338939"/>
              <a:gd name="connsiteY1" fmla="*/ 1443789 h 1944303"/>
              <a:gd name="connsiteX2" fmla="*/ 2338939 w 2338939"/>
              <a:gd name="connsiteY2" fmla="*/ 1944303 h 194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939" h="1944303">
                <a:moveTo>
                  <a:pt x="0" y="0"/>
                </a:moveTo>
                <a:cubicBezTo>
                  <a:pt x="449981" y="559869"/>
                  <a:pt x="899962" y="1119739"/>
                  <a:pt x="1289785" y="1443789"/>
                </a:cubicBezTo>
                <a:cubicBezTo>
                  <a:pt x="1679608" y="1767840"/>
                  <a:pt x="2009273" y="1856071"/>
                  <a:pt x="2338939" y="1944303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6834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Training data</a:t>
            </a:r>
            <a:endParaRPr lang="it-CH" dirty="0"/>
          </a:p>
        </p:txBody>
      </p:sp>
      <p:sp>
        <p:nvSpPr>
          <p:cNvPr id="3" name="TextBox 2"/>
          <p:cNvSpPr txBox="1"/>
          <p:nvPr/>
        </p:nvSpPr>
        <p:spPr>
          <a:xfrm>
            <a:off x="262452" y="361540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Hindsight</a:t>
            </a:r>
            <a:r>
              <a:rPr lang="en-US" sz="2400" dirty="0" smtClean="0"/>
              <a:t>: Probably too much training data!</a:t>
            </a:r>
            <a:endParaRPr lang="it-C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9836" y="155679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</a:t>
            </a:r>
            <a:r>
              <a:rPr lang="en-US" sz="2400" dirty="0" smtClean="0"/>
              <a:t>challenge comes with </a:t>
            </a:r>
            <a:r>
              <a:rPr lang="en-US" sz="2400" dirty="0"/>
              <a:t>a training set, for which </a:t>
            </a:r>
            <a:r>
              <a:rPr lang="en-US" sz="2400" b="1" dirty="0" smtClean="0"/>
              <a:t>category-level ground-truth labels</a:t>
            </a:r>
            <a:r>
              <a:rPr lang="en-US" sz="2400" dirty="0" smtClean="0"/>
              <a:t> </a:t>
            </a:r>
            <a:r>
              <a:rPr lang="en-US" sz="2400" dirty="0"/>
              <a:t>are </a:t>
            </a:r>
            <a:r>
              <a:rPr lang="en-US" sz="2400" dirty="0" smtClean="0"/>
              <a:t>provided</a:t>
            </a:r>
            <a:r>
              <a:rPr lang="en-US" sz="2400" dirty="0"/>
              <a:t>.</a:t>
            </a:r>
            <a:endParaRPr lang="it-C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9836" y="254169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Holes: </a:t>
            </a:r>
            <a:r>
              <a:rPr lang="en-US" sz="2400" b="1" dirty="0"/>
              <a:t>1216</a:t>
            </a:r>
            <a:r>
              <a:rPr lang="en-US" sz="2400" dirty="0"/>
              <a:t> training </a:t>
            </a:r>
            <a:r>
              <a:rPr lang="en-US" sz="2400" dirty="0" smtClean="0"/>
              <a:t>shapes</a:t>
            </a:r>
            <a:endParaRPr lang="en-US" sz="2400" dirty="0"/>
          </a:p>
          <a:p>
            <a:r>
              <a:rPr lang="en-US" sz="2400" dirty="0" smtClean="0"/>
              <a:t>Range: </a:t>
            </a:r>
            <a:r>
              <a:rPr lang="en-US" sz="2400" b="1" dirty="0" smtClean="0"/>
              <a:t>1082</a:t>
            </a:r>
            <a:r>
              <a:rPr lang="en-US" sz="2400" dirty="0" smtClean="0"/>
              <a:t> </a:t>
            </a:r>
            <a:r>
              <a:rPr lang="en-US" sz="2400" dirty="0"/>
              <a:t>training </a:t>
            </a:r>
            <a:r>
              <a:rPr lang="en-US" sz="2400" dirty="0" smtClean="0"/>
              <a:t>shapes</a:t>
            </a:r>
            <a:endParaRPr lang="it-CH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1" y="4182280"/>
            <a:ext cx="2818948" cy="1468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5139" y="4193737"/>
            <a:ext cx="2312515" cy="1887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9199" y="4222613"/>
            <a:ext cx="1980694" cy="2571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89958">
            <a:off x="5015064" y="4050555"/>
            <a:ext cx="1133171" cy="21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scale problem</a:t>
            </a:r>
            <a:endParaRPr lang="it-CH" dirty="0"/>
          </a:p>
        </p:txBody>
      </p:sp>
      <p:sp>
        <p:nvSpPr>
          <p:cNvPr id="7" name="TextBox 6"/>
          <p:cNvSpPr txBox="1"/>
          <p:nvPr/>
        </p:nvSpPr>
        <p:spPr>
          <a:xfrm>
            <a:off x="215516" y="14044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Normalize by total surface area:</a:t>
            </a:r>
            <a:endParaRPr lang="it-CH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2808312" cy="4366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176464" cy="32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Motivation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Existing retrieval techniques do not deal well with </a:t>
            </a:r>
            <a:r>
              <a:rPr lang="en-US" sz="2400" b="1" dirty="0" smtClean="0"/>
              <a:t>real data</a:t>
            </a:r>
            <a:r>
              <a:rPr lang="en-US" sz="2400" dirty="0" smtClean="0"/>
              <a:t>, where occlusions and clutter give rise to </a:t>
            </a:r>
            <a:r>
              <a:rPr lang="en-US" sz="2400" b="1" dirty="0" smtClean="0"/>
              <a:t>missing </a:t>
            </a:r>
            <a:r>
              <a:rPr lang="en-US" sz="2400" b="1" dirty="0" smtClean="0"/>
              <a:t>parts</a:t>
            </a:r>
            <a:r>
              <a:rPr lang="en-US" sz="2400" dirty="0" smtClean="0"/>
              <a:t> and </a:t>
            </a:r>
            <a:r>
              <a:rPr lang="en-US" sz="2400" b="1" dirty="0" smtClean="0"/>
              <a:t>topological noise</a:t>
            </a:r>
            <a:r>
              <a:rPr lang="en-US" sz="2400" dirty="0" smtClean="0"/>
              <a:t>.</a:t>
            </a:r>
            <a:endParaRPr lang="it-CH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549274" cy="39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scale problem</a:t>
            </a:r>
            <a:endParaRPr lang="it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0125" y="1742717"/>
            <a:ext cx="4540888" cy="454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408" y="3271835"/>
            <a:ext cx="2219543" cy="2921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140441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shapes have the same total surface area:</a:t>
            </a:r>
            <a:endParaRPr lang="it-C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72654" y="6267204"/>
            <a:ext cx="510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obvious scale normalization!</a:t>
            </a:r>
            <a:endParaRPr lang="it-CH" sz="2400" b="1" dirty="0"/>
          </a:p>
        </p:txBody>
      </p:sp>
    </p:spTree>
    <p:extLst>
      <p:ext uri="{BB962C8B-B14F-4D97-AF65-F5344CB8AC3E}">
        <p14:creationId xmlns:p14="http://schemas.microsoft.com/office/powerpoint/2010/main" val="4648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16" y="23103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</a:t>
            </a:r>
            <a:r>
              <a:rPr lang="en-US" sz="2400" dirty="0" smtClean="0"/>
              <a:t> </a:t>
            </a:r>
            <a:r>
              <a:rPr lang="en-US" sz="2400" dirty="0"/>
              <a:t>methods (8 research groups) </a:t>
            </a:r>
            <a:r>
              <a:rPr lang="en-US" sz="2400" dirty="0" smtClean="0"/>
              <a:t>+ </a:t>
            </a:r>
            <a:r>
              <a:rPr lang="en-US" sz="2400" b="1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baselines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796"/>
              </p:ext>
            </p:extLst>
          </p:nvPr>
        </p:nvGraphicFramePr>
        <p:xfrm>
          <a:off x="1524000" y="980728"/>
          <a:ext cx="6096000" cy="2296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BoW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 Views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Supervised</a:t>
                      </a:r>
                      <a:endParaRPr lang="it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BoW+RoPS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err="1" smtClean="0"/>
                        <a:t>SBoF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2VDI-CNN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SnapNet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NPSM</a:t>
                      </a:r>
                    </a:p>
                    <a:p>
                      <a:r>
                        <a:rPr lang="en-US" dirty="0" smtClean="0"/>
                        <a:t>RMVM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Unsupervised</a:t>
                      </a:r>
                      <a:endParaRPr lang="it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GMR</a:t>
                      </a:r>
                    </a:p>
                    <a:p>
                      <a:r>
                        <a:rPr lang="en-US" dirty="0" smtClean="0"/>
                        <a:t>SR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BoW</a:t>
                      </a:r>
                      <a:endParaRPr lang="it-CH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DNA</a:t>
                      </a:r>
                      <a:endParaRPr lang="it-CH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Hybrid</a:t>
                      </a:r>
                      <a:endParaRPr lang="it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CH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DLSF</a:t>
                      </a:r>
                      <a:endParaRPr lang="it-CH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97683"/>
              </p:ext>
            </p:extLst>
          </p:nvPr>
        </p:nvGraphicFramePr>
        <p:xfrm>
          <a:off x="1524000" y="3645024"/>
          <a:ext cx="6096000" cy="3022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Intrinsic</a:t>
                      </a:r>
                      <a:endParaRPr lang="it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</a:p>
                    <a:p>
                      <a:r>
                        <a:rPr lang="en-US" dirty="0" smtClean="0"/>
                        <a:t>NPSM</a:t>
                      </a:r>
                    </a:p>
                    <a:p>
                      <a:r>
                        <a:rPr lang="en-US" dirty="0" smtClean="0"/>
                        <a:t>RMVM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GMR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BoW</a:t>
                      </a:r>
                      <a:endParaRPr lang="it-CH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Extrinsic</a:t>
                      </a:r>
                      <a:endParaRPr lang="it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DLSF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2VDI-CNN</a:t>
                      </a:r>
                    </a:p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BoW+RoPS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SnapNet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SBoF</a:t>
                      </a:r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Baseline 1: Partial </a:t>
            </a:r>
            <a:r>
              <a:rPr lang="en-US" dirty="0" err="1" smtClean="0"/>
              <a:t>ShapeDNA</a:t>
            </a:r>
            <a:endParaRPr lang="it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34" y="1439839"/>
            <a:ext cx="4152900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417638"/>
            <a:ext cx="1619250" cy="352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6084482"/>
            <a:ext cx="238125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036" y="5354558"/>
            <a:ext cx="24955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68" y="2163855"/>
            <a:ext cx="5715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818" y="4005064"/>
            <a:ext cx="514350" cy="466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085" y="549520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Weyl’s law: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852" y="6084482"/>
            <a:ext cx="430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spectra at indices: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610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Baseline 2: Bag-of-Words</a:t>
            </a:r>
            <a:endParaRPr lang="it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07" y="1449646"/>
            <a:ext cx="870138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0735"/>
            <a:ext cx="3527887" cy="2492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370" y="3645024"/>
            <a:ext cx="243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Scale invariance:</a:t>
            </a:r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32040" y="3645024"/>
            <a:ext cx="3990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Missing parts:</a:t>
            </a:r>
          </a:p>
          <a:p>
            <a:endParaRPr lang="en-US" sz="2400" b="1" dirty="0"/>
          </a:p>
          <a:p>
            <a:r>
              <a:rPr lang="en-US" sz="2400" dirty="0" smtClean="0"/>
              <a:t>Compute HKS at small diffusion times using Chebyshev-Pad</a:t>
            </a:r>
            <a:r>
              <a:rPr lang="it-IT" sz="2400" dirty="0" err="1" smtClean="0"/>
              <a:t>é</a:t>
            </a:r>
            <a:r>
              <a:rPr lang="it-IT" sz="2400" dirty="0" smtClean="0"/>
              <a:t> </a:t>
            </a:r>
            <a:r>
              <a:rPr lang="it-IT" sz="2400" dirty="0" err="1" smtClean="0"/>
              <a:t>approx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i="1" dirty="0"/>
              <a:t>[</a:t>
            </a:r>
            <a:r>
              <a:rPr lang="it-IT" sz="2400" i="1" dirty="0" err="1" smtClean="0"/>
              <a:t>Patané</a:t>
            </a:r>
            <a:r>
              <a:rPr lang="it-IT" sz="2400" i="1" dirty="0" smtClean="0"/>
              <a:t>, CAGD 2013]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0880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6632"/>
            <a:ext cx="52387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69" y="2780928"/>
            <a:ext cx="5172075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71674"/>
            <a:ext cx="178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“range”</a:t>
            </a:r>
            <a:endParaRPr lang="it-CH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345162"/>
            <a:ext cx="178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“holes”</a:t>
            </a:r>
            <a:endParaRPr lang="it-CH" sz="2400" b="1" dirty="0"/>
          </a:p>
        </p:txBody>
      </p:sp>
    </p:spTree>
    <p:extLst>
      <p:ext uri="{BB962C8B-B14F-4D97-AF65-F5344CB8AC3E}">
        <p14:creationId xmlns:p14="http://schemas.microsoft.com/office/powerpoint/2010/main" val="77161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66930"/>
            <a:ext cx="4746546" cy="3342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933" y="475391"/>
            <a:ext cx="4670398" cy="3333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376" y="3824833"/>
            <a:ext cx="5067300" cy="147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49" y="551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Wide variance both within learning-based and within axiomatic approaches.</a:t>
            </a:r>
            <a:endParaRPr lang="it-CH" sz="2400" dirty="0"/>
          </a:p>
        </p:txBody>
      </p:sp>
    </p:spTree>
    <p:extLst>
      <p:ext uri="{BB962C8B-B14F-4D97-AF65-F5344CB8AC3E}">
        <p14:creationId xmlns:p14="http://schemas.microsoft.com/office/powerpoint/2010/main" val="41951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it-CH" dirty="0"/>
          </a:p>
        </p:txBody>
      </p:sp>
      <p:sp>
        <p:nvSpPr>
          <p:cNvPr id="4" name="TextBox 3"/>
          <p:cNvSpPr txBox="1"/>
          <p:nvPr/>
        </p:nvSpPr>
        <p:spPr>
          <a:xfrm>
            <a:off x="396349" y="1556792"/>
            <a:ext cx="829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Supervised vs. unsupervised: no clear winner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Extrinsic vs. intrinsic: extrinsic seems to perform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Next challenge: add </a:t>
            </a:r>
            <a:r>
              <a:rPr lang="en-US" sz="2400" b="1" dirty="0" smtClean="0"/>
              <a:t>clutter </a:t>
            </a:r>
            <a:r>
              <a:rPr lang="en-US" sz="2400" dirty="0" smtClean="0"/>
              <a:t>and</a:t>
            </a:r>
            <a:r>
              <a:rPr lang="en-US" sz="2400" b="1" dirty="0" smtClean="0"/>
              <a:t> multiple instances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638709"/>
            <a:ext cx="5605058" cy="2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Previous benchmarks</a:t>
            </a:r>
            <a:endParaRPr lang="it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7" y="2870270"/>
            <a:ext cx="2061928" cy="3714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3323"/>
            <a:ext cx="3672408" cy="4354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41277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SHREC 2016: Partial Shape </a:t>
            </a:r>
            <a:r>
              <a:rPr lang="en-US" sz="2400" b="1" dirty="0" smtClean="0">
                <a:solidFill>
                  <a:srgbClr val="FF0000"/>
                </a:solidFill>
              </a:rPr>
              <a:t>Correspondence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Previous benchmarks</a:t>
            </a:r>
            <a:endParaRPr lang="it-CH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SHREC 2016: Partial Shape </a:t>
            </a:r>
            <a:r>
              <a:rPr lang="en-US" sz="2400" b="1" dirty="0" smtClean="0">
                <a:solidFill>
                  <a:srgbClr val="FF0000"/>
                </a:solidFill>
              </a:rPr>
              <a:t>Correspondence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43323"/>
            <a:ext cx="6334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Deformable partial shape retrieval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Query:</a:t>
            </a:r>
            <a:r>
              <a:rPr lang="en-US" sz="2400" dirty="0" smtClean="0"/>
              <a:t>      </a:t>
            </a:r>
            <a:r>
              <a:rPr lang="en-US" sz="2400" dirty="0" smtClean="0"/>
              <a:t>  Deformable </a:t>
            </a:r>
            <a:r>
              <a:rPr lang="en-US" sz="2400" dirty="0" smtClean="0"/>
              <a:t>model with missing parts</a:t>
            </a:r>
          </a:p>
          <a:p>
            <a:r>
              <a:rPr lang="en-US" sz="2400" b="1" u="sng" dirty="0" smtClean="0"/>
              <a:t>Database:</a:t>
            </a:r>
            <a:r>
              <a:rPr lang="en-US" sz="2400" dirty="0" smtClean="0"/>
              <a:t> </a:t>
            </a:r>
            <a:r>
              <a:rPr lang="en-US" sz="2400" dirty="0" smtClean="0"/>
              <a:t> Deformable </a:t>
            </a:r>
            <a:r>
              <a:rPr lang="en-US" sz="2400" dirty="0" smtClean="0"/>
              <a:t>models with missing parts</a:t>
            </a:r>
            <a:endParaRPr lang="it-CH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0" y="2493851"/>
            <a:ext cx="3577380" cy="4176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4128" y="2288823"/>
            <a:ext cx="3097702" cy="4381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904" y="24208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partiality</a:t>
            </a:r>
            <a:endParaRPr lang="it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Deformable partial shape retrieval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Query:</a:t>
            </a:r>
            <a:r>
              <a:rPr lang="en-US" sz="2400" dirty="0" smtClean="0"/>
              <a:t>      </a:t>
            </a:r>
            <a:r>
              <a:rPr lang="en-US" sz="2400" dirty="0" smtClean="0"/>
              <a:t>  Deformable </a:t>
            </a:r>
            <a:r>
              <a:rPr lang="en-US" sz="2400" dirty="0" smtClean="0"/>
              <a:t>model with missing parts</a:t>
            </a:r>
          </a:p>
          <a:p>
            <a:r>
              <a:rPr lang="en-US" sz="2400" b="1" u="sng" dirty="0" smtClean="0"/>
              <a:t>Database:</a:t>
            </a:r>
            <a:r>
              <a:rPr lang="en-US" sz="2400" dirty="0" smtClean="0"/>
              <a:t> </a:t>
            </a:r>
            <a:r>
              <a:rPr lang="en-US" sz="2400" dirty="0" smtClean="0"/>
              <a:t> Deformable </a:t>
            </a:r>
            <a:r>
              <a:rPr lang="en-US" sz="2400" dirty="0" smtClean="0"/>
              <a:t>models with missing parts</a:t>
            </a:r>
            <a:endParaRPr lang="it-CH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0" y="2493851"/>
            <a:ext cx="3577380" cy="417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556865"/>
            <a:ext cx="4842942" cy="3168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42088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</a:rPr>
              <a:t>artiality + pose change</a:t>
            </a:r>
            <a:endParaRPr lang="it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2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Deformable partial shape retrieval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Query:</a:t>
            </a:r>
            <a:r>
              <a:rPr lang="en-US" sz="2400" dirty="0" smtClean="0"/>
              <a:t>      </a:t>
            </a:r>
            <a:r>
              <a:rPr lang="en-US" sz="2400" dirty="0" smtClean="0"/>
              <a:t>  Deformable </a:t>
            </a:r>
            <a:r>
              <a:rPr lang="en-US" sz="2400" dirty="0" smtClean="0"/>
              <a:t>model with missing parts</a:t>
            </a:r>
          </a:p>
          <a:p>
            <a:r>
              <a:rPr lang="en-US" sz="2400" b="1" u="sng" dirty="0" smtClean="0"/>
              <a:t>Database:</a:t>
            </a:r>
            <a:r>
              <a:rPr lang="en-US" sz="2400" dirty="0" smtClean="0"/>
              <a:t> </a:t>
            </a:r>
            <a:r>
              <a:rPr lang="en-US" sz="2400" dirty="0" smtClean="0"/>
              <a:t> Deformable </a:t>
            </a:r>
            <a:r>
              <a:rPr lang="en-US" sz="2400" dirty="0" smtClean="0"/>
              <a:t>models with missing parts</a:t>
            </a:r>
            <a:endParaRPr lang="it-CH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0" y="2493851"/>
            <a:ext cx="3577380" cy="417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68960"/>
            <a:ext cx="3140550" cy="3501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856" y="24208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ifferent class</a:t>
            </a:r>
            <a:endParaRPr lang="it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noise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2057" y="12482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introduced several </a:t>
            </a:r>
            <a:r>
              <a:rPr lang="en-US" sz="2400" b="1" dirty="0" smtClean="0"/>
              <a:t>simultaneous</a:t>
            </a:r>
            <a:r>
              <a:rPr lang="en-US" sz="2400" dirty="0" smtClean="0"/>
              <a:t> sources </a:t>
            </a:r>
            <a:r>
              <a:rPr lang="en-US" sz="2400" dirty="0" smtClean="0"/>
              <a:t>of noise: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333" y="2080896"/>
            <a:ext cx="41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in 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Missing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Disconnected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8541" y="1726966"/>
            <a:ext cx="1828226" cy="5085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33" y="1744802"/>
            <a:ext cx="1999690" cy="50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noise</a:t>
            </a:r>
            <a:endParaRPr lang="it-CH" dirty="0"/>
          </a:p>
        </p:txBody>
      </p:sp>
      <p:sp>
        <p:nvSpPr>
          <p:cNvPr id="5" name="TextBox 4"/>
          <p:cNvSpPr txBox="1"/>
          <p:nvPr/>
        </p:nvSpPr>
        <p:spPr>
          <a:xfrm>
            <a:off x="252057" y="12482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introduced several </a:t>
            </a:r>
            <a:r>
              <a:rPr lang="en-US" sz="2400" b="1" dirty="0" smtClean="0"/>
              <a:t>simultaneous</a:t>
            </a:r>
            <a:r>
              <a:rPr lang="en-US" sz="2400" dirty="0" smtClean="0"/>
              <a:t> sources </a:t>
            </a:r>
            <a:r>
              <a:rPr lang="en-US" sz="2400" dirty="0" smtClean="0"/>
              <a:t>of noise: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333" y="2080896"/>
            <a:ext cx="4175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in 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Missing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Disconnected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Irregular </a:t>
            </a:r>
            <a:r>
              <a:rPr lang="en-US" sz="2400" dirty="0"/>
              <a:t>tessellation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</a:t>
            </a:r>
            <a:r>
              <a:rPr lang="en-US" sz="2400" dirty="0" smtClean="0"/>
              <a:t>vertices/faces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965" y="1777536"/>
            <a:ext cx="1780802" cy="5105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688465"/>
            <a:ext cx="2055934" cy="5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7511</TotalTime>
  <Words>481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di Office</vt:lpstr>
      <vt:lpstr>SHREC’17 Track: Deformable Shape Retrieval  with Missing Parts</vt:lpstr>
      <vt:lpstr>Motivation</vt:lpstr>
      <vt:lpstr>Previous benchmarks</vt:lpstr>
      <vt:lpstr>Previous benchmarks</vt:lpstr>
      <vt:lpstr>Deformable partial shape retrieval</vt:lpstr>
      <vt:lpstr>Deformable partial shape retrieval</vt:lpstr>
      <vt:lpstr>Deformable partial shape retrieval</vt:lpstr>
      <vt:lpstr>Data noise</vt:lpstr>
      <vt:lpstr>Data noise</vt:lpstr>
      <vt:lpstr>Data noise</vt:lpstr>
      <vt:lpstr>Data noise</vt:lpstr>
      <vt:lpstr>The dataset</vt:lpstr>
      <vt:lpstr>The dataset</vt:lpstr>
      <vt:lpstr>The dataset</vt:lpstr>
      <vt:lpstr>Examples</vt:lpstr>
      <vt:lpstr>Examples</vt:lpstr>
      <vt:lpstr>The problem</vt:lpstr>
      <vt:lpstr>Training data</vt:lpstr>
      <vt:lpstr>The scale problem</vt:lpstr>
      <vt:lpstr>The scale problem</vt:lpstr>
      <vt:lpstr>PowerPoint Presentation</vt:lpstr>
      <vt:lpstr>Baseline 1: Partial ShapeDNA</vt:lpstr>
      <vt:lpstr>Baseline 2: Bag-of-Words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SHREC’16 Track: Partial Matching of Deformable Shapes</dc:title>
  <dc:creator>Emanuele Rodolà</dc:creator>
  <cp:lastModifiedBy>Emanuele Rodola</cp:lastModifiedBy>
  <cp:revision>197</cp:revision>
  <dcterms:created xsi:type="dcterms:W3CDTF">2016-05-05T12:15:04Z</dcterms:created>
  <dcterms:modified xsi:type="dcterms:W3CDTF">2017-04-24T08:01:40Z</dcterms:modified>
</cp:coreProperties>
</file>